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vertBarState="minimized" horzBarState="maximized">
    <p:restoredLeft sz="2410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00" y="96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presProps" Target="presProps.xml"  /><Relationship Id="rId2" Type="http://schemas.openxmlformats.org/officeDocument/2006/relationships/slide" Target="slides/slide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.xlsx"  /></Relationships>
</file>

<file path=ppt/charts/_rels/chart2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2.xlsx"  /></Relationships>
</file>

<file path=ppt/charts/chart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>
        <c:manualLayout>
          <c:layoutTarget val="inner"/>
          <c:xMode val="edge"/>
          <c:yMode val="edge"/>
          <c:x val="0.020600136369466782"/>
          <c:y val="0.048843700438737869"/>
          <c:w val="0.97167479991912842"/>
          <c:h val="0.876077771186828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walk</c:v>
                </c:pt>
              </c:strCache>
            </c:strRef>
          </c:tx>
          <c:spPr>
            <a:solidFill>
              <a:srgbClr val="fffbf2"/>
            </a:solidFill>
            <a:ln w="19050" cap="rnd">
              <a:solidFill>
                <a:srgbClr val="0b4877"/>
              </a:solidFill>
              <a:round/>
            </a:ln>
            <a:effectLst/>
          </c:spPr>
          <c:dPt>
            <c:idx val="5"/>
            <c:invertIfNegative val="0"/>
            <c:bubble3D val="0"/>
          </c:dPt>
          <c:invertIfNegative val="0"/>
          <c:dLbls>
            <c:dLbl>
              <c:idx val="0"/>
              <c:spPr>
                <a:noFill/>
                <a:ln w="9525">
                  <a:noFill/>
                </a:ln>
                <a:effectLst/>
              </c:spPr>
              <c:txPr>
                <a:bodyPr rot="0" vert="horz" wrap="none" lIns="0" tIns="0" rIns="0" bIns="0" anchor="ctr" anchorCtr="1"/>
                <a:p>
                  <a:pPr algn="l">
                    <a:defRPr sz="1600" b="1" i="0" u="none">
                      <a:solidFill>
                        <a:srgbClr val="0b4877"/>
                      </a:solidFill>
                      <a:latin typeface="+mn-ea"/>
                      <a:ea typeface="+mn-ea"/>
                      <a:cs typeface="+mn-ea"/>
                      <a:sym typeface="+mn-ea"/>
                    </a:defRPr>
                  </a:pPr>
                  <a:endParaRPr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 w="9525">
                  <a:noFill/>
                </a:ln>
                <a:effectLst/>
              </c:spPr>
              <c:txPr>
                <a:bodyPr rot="0" vert="horz" wrap="none" lIns="0" tIns="0" rIns="0" bIns="0" anchor="ctr" anchorCtr="1"/>
                <a:p>
                  <a:pPr algn="l">
                    <a:defRPr sz="1600" b="1" i="0" u="none">
                      <a:solidFill>
                        <a:srgbClr val="0b4877"/>
                      </a:solidFill>
                      <a:latin typeface="+mn-ea"/>
                      <a:ea typeface="+mn-ea"/>
                      <a:cs typeface="+mn-ea"/>
                      <a:sym typeface="+mn-ea"/>
                    </a:defRPr>
                  </a:pPr>
                  <a:endParaRPr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tx>
                <c:rich>
                  <a:bodyPr rot="0" vert="horz" wrap="none" lIns="0" tIns="0" rIns="0" bIns="0" anchor="ctr" anchorCtr="1"/>
                  <a:p>
                    <a:pPr algn="l">
                      <a:defRPr sz="1600" b="1" i="0" u="none">
                        <a:solidFill>
                          <a:srgbClr val="0b4877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defRPr>
                    </a:pPr>
                    <a:r>
                      <a:rPr sz="1600" b="1" i="0" u="none">
                        <a:solidFill>
                          <a:srgbClr val="0b4877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rPr>
                      <a:t>80%</a:t>
                    </a:r>
                    <a:endParaRPr/>
                  </a:p>
                </c:rich>
              </c:tx>
              <c:layout>
                <c:manualLayout>
                  <c:x val="-0.0021457800175994635"/>
                  <c:y val="-0.009497406892478466"/>
                </c:manualLayout>
              </c:layout>
              <c:spPr>
                <a:noFill/>
                <a:ln w="9525"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>
                <a:noFill/>
                <a:ln w="9525">
                  <a:noFill/>
                </a:ln>
                <a:effectLst/>
              </c:spPr>
              <c:txPr>
                <a:bodyPr rot="0" vert="horz" wrap="none" lIns="0" tIns="0" rIns="0" bIns="0" anchor="ctr" anchorCtr="1"/>
                <a:p>
                  <a:pPr algn="l">
                    <a:defRPr sz="1600" b="1" i="0" u="none">
                      <a:solidFill>
                        <a:srgbClr val="0b4877"/>
                      </a:solidFill>
                      <a:latin typeface="+mn-ea"/>
                      <a:ea typeface="+mn-ea"/>
                      <a:cs typeface="+mn-ea"/>
                      <a:sym typeface="+mn-ea"/>
                    </a:defRPr>
                  </a:pPr>
                  <a:endParaRPr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>
                <a:noFill/>
                <a:ln w="9525">
                  <a:noFill/>
                </a:ln>
                <a:effectLst/>
              </c:spPr>
              <c:txPr>
                <a:bodyPr rot="0" vert="horz" wrap="none" lIns="0" tIns="0" rIns="0" bIns="0" anchor="ctr" anchorCtr="1"/>
                <a:p>
                  <a:pPr algn="l">
                    <a:defRPr sz="1600" b="1" i="0" u="none">
                      <a:solidFill>
                        <a:srgbClr val="0b4877"/>
                      </a:solidFill>
                      <a:latin typeface="+mn-ea"/>
                      <a:ea typeface="+mn-ea"/>
                      <a:cs typeface="+mn-ea"/>
                      <a:sym typeface="+mn-ea"/>
                    </a:defRPr>
                  </a:pPr>
                  <a:endParaRPr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spPr>
                <a:noFill/>
                <a:ln w="9525">
                  <a:noFill/>
                </a:ln>
                <a:effectLst/>
              </c:spPr>
              <c:txPr>
                <a:bodyPr rot="0" vert="horz" wrap="none" lIns="0" tIns="0" rIns="0" bIns="0" anchor="ctr" anchorCtr="1"/>
                <a:p>
                  <a:pPr algn="l">
                    <a:defRPr sz="1600" b="1" i="0" u="none">
                      <a:solidFill>
                        <a:srgbClr val="0b4877"/>
                      </a:solidFill>
                      <a:latin typeface="+mn-ea"/>
                      <a:ea typeface="+mn-ea"/>
                      <a:cs typeface="+mn-ea"/>
                      <a:sym typeface="+mn-ea"/>
                    </a:defRPr>
                  </a:pPr>
                  <a:endParaRPr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elete val="0"/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p>
                <a:pPr algn="l">
                  <a:defRPr sz="1600" b="1" i="0" u="none">
                    <a:solidFill>
                      <a:schemeClr val="bg1"/>
                    </a:solidFill>
                    <a:latin typeface="+mn-ea"/>
                    <a:ea typeface="+mn-ea"/>
                    <a:cs typeface="+mn-ea"/>
                    <a:sym typeface="+mn-ea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0%</c:formatCode>
                <c:ptCount val="6"/>
                <c:pt idx="0">
                  <c:v>0.42</c:v>
                </c:pt>
                <c:pt idx="1">
                  <c:v>0.4</c:v>
                </c:pt>
                <c:pt idx="2">
                  <c:v>0.8</c:v>
                </c:pt>
                <c:pt idx="3">
                  <c:v>0.6</c:v>
                </c:pt>
                <c:pt idx="4">
                  <c:v>0.78</c:v>
                </c:pt>
                <c:pt idx="5">
                  <c:v>0.67</c:v>
                </c:pt>
              </c:numCache>
            </c:numRef>
          </c:val>
        </c:ser>
        <c:dLbls>
          <c:delete val="0"/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gapWidth val="303"/>
        <c:overlap val="0"/>
        <c:axId val="2008127216"/>
        <c:axId val="2008145712"/>
      </c:barChart>
      <c:catAx>
        <c:axId val="2008127216"/>
        <c:scaling>
          <c:orientation val="minMax"/>
        </c:scaling>
        <c:axPos val="b"/>
        <c:crossAx val="2008145712"/>
        <c:delete val="0"/>
        <c:numFmt formatCode="General" sourceLinked="1"/>
        <c:majorTickMark val="out"/>
        <c:minorTickMark val="none"/>
        <c:tickLblPos val="nextTo"/>
        <c:spPr>
          <a:ln w="9525">
            <a:solidFill>
              <a:srgbClr val="0b4877"/>
            </a:solidFill>
          </a:ln>
        </c:spPr>
        <c:txPr>
          <a:bodyPr rot="0" vert="horz" wrap="none" lIns="0" tIns="0" rIns="0" bIns="0" anchor="ctr" anchorCtr="1"/>
          <a:p>
            <a:pPr algn="l">
              <a:defRPr b="0" i="0" u="none">
                <a:solidFill>
                  <a:srgbClr val="0b4877"/>
                </a:solidFill>
              </a:defRPr>
            </a:pPr>
            <a:endParaRPr/>
          </a:p>
        </c:txPr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008145712"/>
        <c:scaling>
          <c:orientation val="minMax"/>
        </c:scaling>
        <c:axPos val="l"/>
        <c:crossAx val="2008127216"/>
        <c:delete val="1"/>
        <c:numFmt formatCode="0%" sourceLinked="1"/>
        <c:majorTickMark val="out"/>
        <c:minorTickMark val="none"/>
        <c:tickLblPos val="nextTo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b="0" i="0" u="none">
          <a:solidFill>
            <a:schemeClr val="bg1">
              <a:lumMod val="85000"/>
            </a:schemeClr>
          </a:solidFill>
        </a:defRPr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2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>
        <c:manualLayout>
          <c:layoutTarget val="inner"/>
          <c:xMode val="edge"/>
          <c:yMode val="edge"/>
          <c:x val="0.020600136369466782"/>
          <c:y val="0.048843700438737869"/>
          <c:w val="0.97167479991912842"/>
          <c:h val="0.876077771186828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walk</c:v>
                </c:pt>
              </c:strCache>
            </c:strRef>
          </c:tx>
          <c:spPr>
            <a:solidFill>
              <a:srgbClr val="fffbf2"/>
            </a:solidFill>
            <a:ln w="19050" cap="rnd">
              <a:solidFill>
                <a:srgbClr val="0b4877"/>
              </a:solidFill>
              <a:round/>
            </a:ln>
            <a:effectLst/>
          </c:spPr>
          <c:dPt>
            <c:idx val="4"/>
            <c:invertIfNegative val="0"/>
            <c:bubble3D val="0"/>
          </c:dPt>
          <c:invertIfNegative val="0"/>
          <c:dLbls>
            <c:dLbl>
              <c:idx val="0"/>
              <c:spPr>
                <a:noFill/>
                <a:ln w="9525">
                  <a:noFill/>
                </a:ln>
                <a:effectLst/>
              </c:spPr>
              <c:txPr>
                <a:bodyPr rot="0" vert="horz" wrap="none" lIns="0" tIns="0" rIns="0" bIns="0" anchor="ctr" anchorCtr="1"/>
                <a:p>
                  <a:pPr algn="l">
                    <a:defRPr sz="1600" b="1" i="0" u="none">
                      <a:solidFill>
                        <a:srgbClr val="0b4877"/>
                      </a:solidFill>
                      <a:latin typeface="+mn-ea"/>
                      <a:ea typeface="+mn-ea"/>
                      <a:cs typeface="+mn-ea"/>
                      <a:sym typeface="+mn-ea"/>
                    </a:defRPr>
                  </a:pPr>
                  <a:endParaRPr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tx>
                <c:rich>
                  <a:bodyPr rot="0" vert="horz" wrap="none" lIns="0" tIns="0" rIns="0" bIns="0" anchor="ctr" anchorCtr="1"/>
                  <a:p>
                    <a:pPr algn="l">
                      <a:defRPr sz="1600" b="1" i="0" u="none">
                        <a:solidFill>
                          <a:srgbClr val="0b4877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defRPr>
                    </a:pPr>
                    <a:r>
                      <a:rPr sz="1600" b="1" i="0" u="none">
                        <a:solidFill>
                          <a:srgbClr val="0b4877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rPr>
                      <a:t>86%</a:t>
                    </a:r>
                    <a:endParaRPr/>
                  </a:p>
                </c:rich>
              </c:tx>
              <c:spPr>
                <a:noFill/>
                <a:ln w="9525"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>
                <a:noFill/>
                <a:ln w="9525">
                  <a:noFill/>
                </a:ln>
                <a:effectLst/>
              </c:spPr>
              <c:txPr>
                <a:bodyPr rot="0" vert="horz" wrap="none" lIns="0" tIns="0" rIns="0" bIns="0" anchor="ctr" anchorCtr="1"/>
                <a:p>
                  <a:pPr algn="l">
                    <a:defRPr sz="1600" b="1" i="0" u="none">
                      <a:solidFill>
                        <a:srgbClr val="0b4877"/>
                      </a:solidFill>
                      <a:latin typeface="+mn-ea"/>
                      <a:ea typeface="+mn-ea"/>
                      <a:cs typeface="+mn-ea"/>
                      <a:sym typeface="+mn-ea"/>
                    </a:defRPr>
                  </a:pPr>
                  <a:endParaRPr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>
                <a:noFill/>
                <a:ln w="9525">
                  <a:noFill/>
                </a:ln>
                <a:effectLst/>
              </c:spPr>
              <c:txPr>
                <a:bodyPr rot="0" vert="horz" wrap="none" lIns="0" tIns="0" rIns="0" bIns="0" anchor="ctr" anchorCtr="1"/>
                <a:p>
                  <a:pPr algn="l">
                    <a:defRPr sz="1600" b="1" i="0" u="none">
                      <a:solidFill>
                        <a:srgbClr val="ef746f"/>
                      </a:solidFill>
                      <a:latin typeface="+mn-ea"/>
                      <a:ea typeface="+mn-ea"/>
                      <a:cs typeface="+mn-ea"/>
                      <a:sym typeface="+mn-ea"/>
                    </a:defRPr>
                  </a:pPr>
                  <a:endParaRPr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>
                <a:noFill/>
                <a:ln w="9525">
                  <a:noFill/>
                </a:ln>
                <a:effectLst/>
              </c:spPr>
              <c:txPr>
                <a:bodyPr rot="0" vert="horz" wrap="none" lIns="0" tIns="0" rIns="0" bIns="0" anchor="ctr" anchorCtr="1"/>
                <a:p>
                  <a:pPr algn="l">
                    <a:defRPr sz="1600" b="1" i="0" u="none">
                      <a:solidFill>
                        <a:srgbClr val="0b4877"/>
                      </a:solidFill>
                      <a:latin typeface="+mn-ea"/>
                      <a:ea typeface="+mn-ea"/>
                      <a:cs typeface="+mn-ea"/>
                      <a:sym typeface="+mn-ea"/>
                    </a:defRPr>
                  </a:pPr>
                  <a:endParaRPr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elete val="0"/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p>
                <a:pPr algn="l">
                  <a:defRPr sz="1600" b="1" i="0" u="none">
                    <a:solidFill>
                      <a:schemeClr val="bg1"/>
                    </a:solidFill>
                    <a:latin typeface="+mn-ea"/>
                    <a:ea typeface="+mn-ea"/>
                    <a:cs typeface="+mn-ea"/>
                    <a:sym typeface="+mn-ea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Sheet1!$B$2:$B$6</c:f>
              <c:numCache>
                <c:formatCode>0%</c:formatCode>
                <c:ptCount val="5"/>
                <c:pt idx="0">
                  <c:v>0.51</c:v>
                </c:pt>
                <c:pt idx="1">
                  <c:v>0.86</c:v>
                </c:pt>
                <c:pt idx="2">
                  <c:v>0.87</c:v>
                </c:pt>
                <c:pt idx="3">
                  <c:v>0.98</c:v>
                </c:pt>
                <c:pt idx="4">
                  <c:v>0.84</c:v>
                </c:pt>
              </c:numCache>
            </c:numRef>
          </c:val>
        </c:ser>
        <c:dLbls>
          <c:delete val="0"/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gapWidth val="303"/>
        <c:overlap val="0"/>
        <c:axId val="2008127216"/>
        <c:axId val="2008145712"/>
      </c:barChart>
      <c:catAx>
        <c:axId val="2008127216"/>
        <c:scaling>
          <c:orientation val="minMax"/>
        </c:scaling>
        <c:axPos val="b"/>
        <c:crossAx val="2008145712"/>
        <c:delete val="0"/>
        <c:numFmt formatCode="General" sourceLinked="1"/>
        <c:majorTickMark val="out"/>
        <c:minorTickMark val="none"/>
        <c:tickLblPos val="nextTo"/>
        <c:spPr>
          <a:ln w="9525">
            <a:solidFill>
              <a:srgbClr val="0b4877"/>
            </a:solidFill>
          </a:ln>
        </c:spPr>
        <c:txPr>
          <a:bodyPr rot="0" vert="horz" wrap="none" lIns="0" tIns="0" rIns="0" bIns="0" anchor="ctr" anchorCtr="1"/>
          <a:p>
            <a:pPr algn="l">
              <a:defRPr b="0" i="0" u="none">
                <a:solidFill>
                  <a:srgbClr val="0b4877"/>
                </a:solidFill>
              </a:defRPr>
            </a:pPr>
            <a:endParaRPr/>
          </a:p>
        </c:txPr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008145712"/>
        <c:scaling>
          <c:orientation val="minMax"/>
        </c:scaling>
        <c:axPos val="l"/>
        <c:crossAx val="2008127216"/>
        <c:delete val="1"/>
        <c:numFmt formatCode="0%" sourceLinked="1"/>
        <c:majorTickMark val="out"/>
        <c:minorTickMark val="none"/>
        <c:tickLblPos val="nextTo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b="0" i="0" u="none">
          <a:solidFill>
            <a:schemeClr val="bg1">
              <a:lumMod val="85000"/>
            </a:schemeClr>
          </a:solidFill>
        </a:defRPr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461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7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079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228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27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411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15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86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62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987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91174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8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chart" Target="../charts/chart1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chart" Target="../charts/char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6850743" cy="4412343"/>
          </a:xfrm>
          <a:prstGeom prst="rect">
            <a:avLst/>
          </a:prstGeom>
          <a:pattFill prst="lgGrid">
            <a:fgClr>
              <a:srgbClr val="0d568d"/>
            </a:fgClr>
            <a:bgClr>
              <a:srgbClr val="0b4877"/>
            </a:bgClr>
          </a:pattFill>
          <a:ln w="25400">
            <a:noFill/>
          </a:ln>
          <a:effectLst>
            <a:outerShdw dist="25400" dir="5400000" algn="t" rotWithShape="0">
              <a:srgbClr val="ef746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4400" b="1">
                <a:solidFill>
                  <a:prstClr val="white"/>
                </a:solidFill>
              </a:rPr>
              <a:t>AI</a:t>
            </a:r>
            <a:r>
              <a:rPr lang="ko-KR" altLang="en-US" sz="4400" b="1">
                <a:solidFill>
                  <a:prstClr val="white"/>
                </a:solidFill>
              </a:rPr>
              <a:t>를 활용한</a:t>
            </a:r>
            <a:endParaRPr lang="ko-KR" altLang="en-US" sz="4400" b="1">
              <a:solidFill>
                <a:prstClr val="white"/>
              </a:solidFill>
            </a:endParaRPr>
          </a:p>
          <a:p>
            <a:pPr algn="ctr">
              <a:defRPr/>
            </a:pPr>
            <a:r>
              <a:rPr lang="ko-KR" altLang="en-US" sz="4400" b="1">
                <a:solidFill>
                  <a:prstClr val="white"/>
                </a:solidFill>
              </a:rPr>
              <a:t>보행 이상 분석 연구</a:t>
            </a:r>
            <a:r>
              <a:rPr lang="ko-KR" altLang="en-US" sz="4400" b="1" i="1">
                <a:solidFill>
                  <a:prstClr val="white"/>
                </a:solidFill>
              </a:rPr>
              <a:t> </a:t>
            </a:r>
            <a:endParaRPr lang="ko-KR" altLang="en-US" sz="4400" b="1" i="1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50">
                <a:solidFill>
                  <a:prstClr val="white"/>
                </a:solidFill>
              </a:rPr>
              <a:t>졸업프로젝트 최종 발표</a:t>
            </a:r>
            <a:endParaRPr lang="ko-KR" altLang="en-US" sz="1050">
              <a:solidFill>
                <a:prstClr val="white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7150100" y="4383313"/>
            <a:ext cx="4680000" cy="0"/>
          </a:xfrm>
          <a:prstGeom prst="line">
            <a:avLst/>
          </a:prstGeom>
          <a:ln>
            <a:solidFill>
              <a:srgbClr val="ef74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8319135" y="4506372"/>
            <a:ext cx="3135631" cy="1368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팀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:</a:t>
            </a: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개발과연구사이</a:t>
            </a:r>
            <a:endParaRPr lang="ko-KR" altLang="en-US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지도교수 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: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최상일 교수님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팀원 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: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엄수현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정수환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김가영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이소연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발표자 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: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장성원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97" name="직선 연결선 96"/>
          <p:cNvCxnSpPr/>
          <p:nvPr/>
        </p:nvCxnSpPr>
        <p:spPr>
          <a:xfrm rot="18900000">
            <a:off x="7044660" y="4128754"/>
            <a:ext cx="720000" cy="0"/>
          </a:xfrm>
          <a:prstGeom prst="line">
            <a:avLst/>
          </a:prstGeom>
          <a:ln>
            <a:solidFill>
              <a:srgbClr val="ef74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>
                <a:solidFill>
                  <a:prstClr val="white"/>
                </a:solidFill>
              </a:rPr>
              <a:t>사용한 데이터</a:t>
            </a:r>
            <a:endParaRPr lang="ko-KR" altLang="en-US" sz="280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white"/>
                </a:solidFill>
              </a:rPr>
              <a:t>모델에 적용한 데이터의 형태와 전처리 후 데이터의 모습</a:t>
            </a:r>
            <a:endParaRPr lang="en-US" altLang="ko-KR" sz="1100">
              <a:solidFill>
                <a:prstClr val="white"/>
              </a:solidFill>
            </a:endParaRPr>
          </a:p>
        </p:txBody>
      </p:sp>
      <p:sp>
        <p:nvSpPr>
          <p:cNvPr id="10" name="Freeform 5"/>
          <p:cNvSpPr/>
          <p:nvPr/>
        </p:nvSpPr>
        <p:spPr>
          <a:xfrm>
            <a:off x="180205" y="5329122"/>
            <a:ext cx="3773352" cy="1043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44000" tIns="45720" rIns="91440" bIns="45720" anchor="ctr" anchorCtr="0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비지도 학습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Numpy 2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차원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array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형태의 데이터를 사용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Freeform 5"/>
          <p:cNvSpPr/>
          <p:nvPr/>
        </p:nvSpPr>
        <p:spPr>
          <a:xfrm>
            <a:off x="180205" y="2752530"/>
            <a:ext cx="3773352" cy="257659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Freeform 5"/>
          <p:cNvSpPr/>
          <p:nvPr/>
        </p:nvSpPr>
        <p:spPr>
          <a:xfrm>
            <a:off x="4074274" y="5329123"/>
            <a:ext cx="3773352" cy="1043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44000" tIns="45720" rIns="91440" bIns="45720" anchor="ctr" anchorCtr="0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지도 학습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712 X 1000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형태의 데이터 프레임 형태의 데이터 사용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Freeform 5"/>
          <p:cNvSpPr/>
          <p:nvPr/>
        </p:nvSpPr>
        <p:spPr>
          <a:xfrm>
            <a:off x="4074274" y="2752531"/>
            <a:ext cx="3773352" cy="2576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1100">
                <a:solidFill>
                  <a:prstClr val="white"/>
                </a:solidFill>
              </a:rPr>
              <a:t>IMAGE</a:t>
            </a: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21" name="Freeform 5"/>
          <p:cNvSpPr/>
          <p:nvPr/>
        </p:nvSpPr>
        <p:spPr>
          <a:xfrm>
            <a:off x="7968343" y="5329123"/>
            <a:ext cx="3773352" cy="1043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44000" tIns="45720" rIns="91440" bIns="45720" anchor="ctr" anchorCtr="0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딥러닝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정수로 이루어진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차원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</a:rPr>
              <a:t>numpy array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형태의 데이터 사용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Freeform 5"/>
          <p:cNvSpPr/>
          <p:nvPr/>
        </p:nvSpPr>
        <p:spPr>
          <a:xfrm>
            <a:off x="7968343" y="2752532"/>
            <a:ext cx="3773352" cy="2576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1100">
                <a:solidFill>
                  <a:prstClr val="white"/>
                </a:solidFill>
              </a:rPr>
              <a:t>IMAGE</a:t>
            </a: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64000" y="1708845"/>
            <a:ext cx="6264000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>
                <a:solidFill>
                  <a:srgbClr val="0b4877"/>
                </a:solidFill>
              </a:rPr>
              <a:t>1</a:t>
            </a:r>
            <a:r>
              <a:rPr lang="ko-KR" altLang="en-US" sz="1400">
                <a:solidFill>
                  <a:srgbClr val="0b4877"/>
                </a:solidFill>
              </a:rPr>
              <a:t>초에 </a:t>
            </a:r>
            <a:r>
              <a:rPr lang="en-US" altLang="ko-KR" sz="1400">
                <a:solidFill>
                  <a:srgbClr val="0b4877"/>
                </a:solidFill>
              </a:rPr>
              <a:t>100</a:t>
            </a:r>
            <a:r>
              <a:rPr lang="ko-KR" altLang="en-US" sz="1400">
                <a:solidFill>
                  <a:srgbClr val="0b4877"/>
                </a:solidFill>
              </a:rPr>
              <a:t>개씩 가속도센서로부터 받은 데이터를 </a:t>
            </a:r>
            <a:endParaRPr lang="ko-KR" altLang="en-US" sz="1400">
              <a:solidFill>
                <a:srgbClr val="0b4877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0b4877"/>
                </a:solidFill>
              </a:rPr>
              <a:t>모델에 학습시키기 위해서</a:t>
            </a:r>
            <a:r>
              <a:rPr lang="en-US" altLang="ko-KR" sz="1400">
                <a:solidFill>
                  <a:srgbClr val="0b4877"/>
                </a:solidFill>
              </a:rPr>
              <a:t> </a:t>
            </a:r>
            <a:r>
              <a:rPr lang="ko-KR" altLang="en-US" sz="1400">
                <a:solidFill>
                  <a:srgbClr val="0b4877"/>
                </a:solidFill>
              </a:rPr>
              <a:t>그에 알맞은 형태로 전처리를 진행</a:t>
            </a:r>
            <a:r>
              <a:rPr lang="en-US" altLang="ko-KR" sz="1400">
                <a:solidFill>
                  <a:srgbClr val="0b4877"/>
                </a:solidFill>
              </a:rPr>
              <a:t>.</a:t>
            </a:r>
            <a:endParaRPr lang="en-US" altLang="ko-KR" sz="1400">
              <a:solidFill>
                <a:srgbClr val="0b4877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37322" y="1290878"/>
            <a:ext cx="1206074" cy="396000"/>
          </a:xfrm>
          <a:prstGeom prst="rect">
            <a:avLst/>
          </a:prstGeom>
          <a:solidFill>
            <a:srgbClr val="ef7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 anchorCtr="1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b="1">
                <a:solidFill>
                  <a:prstClr val="white"/>
                </a:solidFill>
              </a:rPr>
              <a:t>DATA</a:t>
            </a:r>
            <a:endParaRPr lang="en-US" altLang="ko-KR" sz="2400" b="1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648" y="2820593"/>
            <a:ext cx="3617556" cy="24418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43119" y="2820593"/>
            <a:ext cx="3638612" cy="24418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03486" y="3052290"/>
            <a:ext cx="3503066" cy="1977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>
                <a:solidFill>
                  <a:prstClr val="white"/>
                </a:solidFill>
              </a:rPr>
              <a:t>개발 툴</a:t>
            </a:r>
            <a:endParaRPr lang="en-US" altLang="ko-KR" sz="2800" b="1">
              <a:solidFill>
                <a:prstClr val="white"/>
              </a:solidFill>
            </a:endParaRPr>
          </a:p>
        </p:txBody>
      </p:sp>
      <p:pic>
        <p:nvPicPr>
          <p:cNvPr id="1026" name="Picture 2" descr="Python/Keras' 카테고리의 글 목록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34769" y="1810918"/>
            <a:ext cx="3236162" cy="3236162"/>
          </a:xfrm>
          <a:prstGeom prst="rect">
            <a:avLst/>
          </a:prstGeom>
          <a:noFill/>
        </p:spPr>
      </p:pic>
      <p:pic>
        <p:nvPicPr>
          <p:cNvPr id="1028" name="Picture 4" descr="sktime (@sktime) · Made With ML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86484" y="2430718"/>
            <a:ext cx="2512503" cy="251250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990388" y="3174236"/>
            <a:ext cx="2869035" cy="910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rgbClr val="0b4877"/>
                </a:solidFill>
              </a:rPr>
              <a:t>tslearn</a:t>
            </a:r>
            <a:endParaRPr lang="ko-KR" altLang="en-US" sz="5400">
              <a:solidFill>
                <a:srgbClr val="0b4877"/>
              </a:solidFill>
            </a:endParaRPr>
          </a:p>
        </p:txBody>
      </p:sp>
      <p:sp>
        <p:nvSpPr>
          <p:cNvPr id="1029" name=""/>
          <p:cNvSpPr txBox="1"/>
          <p:nvPr/>
        </p:nvSpPr>
        <p:spPr>
          <a:xfrm>
            <a:off x="1541859" y="4272359"/>
            <a:ext cx="2222500" cy="3652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지도학습</a:t>
            </a:r>
            <a:endParaRPr lang="ko-KR" altLang="en-US"/>
          </a:p>
        </p:txBody>
      </p:sp>
      <p:sp>
        <p:nvSpPr>
          <p:cNvPr id="1030" name=""/>
          <p:cNvSpPr txBox="1"/>
          <p:nvPr/>
        </p:nvSpPr>
        <p:spPr>
          <a:xfrm>
            <a:off x="5252639" y="5224859"/>
            <a:ext cx="2500312" cy="36758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비지도학습</a:t>
            </a:r>
            <a:endParaRPr lang="ko-KR" altLang="en-US"/>
          </a:p>
        </p:txBody>
      </p:sp>
      <p:sp>
        <p:nvSpPr>
          <p:cNvPr id="1031" name=""/>
          <p:cNvSpPr txBox="1"/>
          <p:nvPr/>
        </p:nvSpPr>
        <p:spPr>
          <a:xfrm>
            <a:off x="9459516" y="4232670"/>
            <a:ext cx="1111251" cy="3667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딥러닝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89</a:t>
            </a:r>
            <a:r>
              <a:rPr lang="ko-KR" altLang="en-US" sz="2800" b="1">
                <a:solidFill>
                  <a:prstClr val="white"/>
                </a:solidFill>
              </a:rPr>
              <a:t>개의 코스 데이터 사용 결과</a:t>
            </a:r>
            <a:endParaRPr lang="ko-KR" altLang="en-US" sz="2800" b="1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white"/>
                </a:solidFill>
              </a:rPr>
              <a:t>전체 코스 데이터를 사용하여 데이터 하나당 </a:t>
            </a:r>
            <a:r>
              <a:rPr lang="en-US" altLang="ko-KR" sz="1200">
                <a:solidFill>
                  <a:prstClr val="white"/>
                </a:solidFill>
              </a:rPr>
              <a:t>3000</a:t>
            </a:r>
            <a:r>
              <a:rPr lang="ko-KR" altLang="en-US" sz="1200">
                <a:solidFill>
                  <a:prstClr val="white"/>
                </a:solidFill>
              </a:rPr>
              <a:t>개로 축소하여 사용</a:t>
            </a:r>
            <a:endParaRPr lang="en-US" altLang="ko-KR" sz="1200">
              <a:solidFill>
                <a:prstClr val="white"/>
              </a:solidFill>
            </a:endParaRPr>
          </a:p>
        </p:txBody>
      </p:sp>
      <p:graphicFrame>
        <p:nvGraphicFramePr>
          <p:cNvPr id="16" name="차트 15"/>
          <p:cNvGraphicFramePr/>
          <p:nvPr/>
        </p:nvGraphicFramePr>
        <p:xfrm>
          <a:off x="1090898" y="1668041"/>
          <a:ext cx="9864012" cy="3900196"/>
        </p:xfrm>
        <a:graphic>
          <a:graphicData uri="http://schemas.openxmlformats.org/drawingml/2006/chart">
            <c:chart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446243" y="5306627"/>
            <a:ext cx="1399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rgbClr val="0b4877"/>
                </a:solidFill>
              </a:rPr>
              <a:t>TimeSeries</a:t>
            </a:r>
            <a:endParaRPr lang="en-US" altLang="ko-KR" sz="1400" b="1">
              <a:solidFill>
                <a:srgbClr val="0b4877"/>
              </a:solidFill>
            </a:endParaRPr>
          </a:p>
          <a:p>
            <a:pPr algn="ctr">
              <a:defRPr/>
            </a:pPr>
            <a:r>
              <a:rPr lang="en-US" altLang="ko-KR" sz="1400" b="1">
                <a:solidFill>
                  <a:srgbClr val="0b4877"/>
                </a:solidFill>
              </a:rPr>
              <a:t>Kmeans</a:t>
            </a:r>
            <a:endParaRPr lang="en-US" altLang="ko-KR" sz="1400">
              <a:solidFill>
                <a:srgbClr val="0b4877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21556" y="5304646"/>
            <a:ext cx="1399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rgbClr val="0b4877"/>
                </a:solidFill>
              </a:rPr>
              <a:t>Dummy</a:t>
            </a:r>
            <a:endParaRPr lang="en-US" altLang="ko-KR" sz="1400" b="1">
              <a:solidFill>
                <a:srgbClr val="0b4877"/>
              </a:solidFill>
            </a:endParaRPr>
          </a:p>
          <a:p>
            <a:pPr algn="ctr">
              <a:defRPr/>
            </a:pPr>
            <a:r>
              <a:rPr lang="en-US" altLang="ko-KR" sz="1400" b="1">
                <a:solidFill>
                  <a:srgbClr val="0b4877"/>
                </a:solidFill>
              </a:rPr>
              <a:t>Classifier</a:t>
            </a:r>
            <a:endParaRPr lang="en-US" altLang="ko-KR" sz="1400">
              <a:solidFill>
                <a:srgbClr val="0b4877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44009" y="5306627"/>
            <a:ext cx="14991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rgbClr val="0b4877"/>
                </a:solidFill>
              </a:rPr>
              <a:t>RandomForestClassifier</a:t>
            </a:r>
            <a:endParaRPr lang="en-US" altLang="ko-KR" sz="1400">
              <a:solidFill>
                <a:srgbClr val="0b4877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23521" y="5306627"/>
            <a:ext cx="1399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rgbClr val="0b4877"/>
                </a:solidFill>
              </a:rPr>
              <a:t>Kneighbors</a:t>
            </a:r>
            <a:endParaRPr lang="en-US" altLang="ko-KR" sz="1400" b="1">
              <a:solidFill>
                <a:srgbClr val="0b4877"/>
              </a:solidFill>
            </a:endParaRPr>
          </a:p>
          <a:p>
            <a:pPr algn="ctr">
              <a:defRPr/>
            </a:pPr>
            <a:r>
              <a:rPr lang="en-US" altLang="ko-KR" sz="1400" b="1">
                <a:solidFill>
                  <a:srgbClr val="0b4877"/>
                </a:solidFill>
              </a:rPr>
              <a:t>Classifier</a:t>
            </a:r>
            <a:endParaRPr lang="en-US" altLang="ko-KR" sz="1400">
              <a:solidFill>
                <a:srgbClr val="0b4877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41770" y="5302217"/>
            <a:ext cx="17137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rgbClr val="0b4877"/>
                </a:solidFill>
              </a:rPr>
              <a:t>TimeSeriesForestClassifier</a:t>
            </a:r>
            <a:endParaRPr lang="en-US" altLang="ko-KR" sz="1400">
              <a:solidFill>
                <a:srgbClr val="0b4877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374147" y="5302217"/>
            <a:ext cx="13995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rgbClr val="0b4877"/>
                </a:solidFill>
              </a:rPr>
              <a:t>Kneighbors</a:t>
            </a:r>
            <a:endParaRPr lang="en-US" altLang="ko-KR" sz="1400" b="1">
              <a:solidFill>
                <a:srgbClr val="0b4877"/>
              </a:solidFill>
            </a:endParaRPr>
          </a:p>
          <a:p>
            <a:pPr algn="ctr">
              <a:defRPr/>
            </a:pPr>
            <a:r>
              <a:rPr lang="en-US" altLang="ko-KR" sz="1400" b="1">
                <a:solidFill>
                  <a:srgbClr val="0b4877"/>
                </a:solidFill>
              </a:rPr>
              <a:t>TimeSeries</a:t>
            </a:r>
            <a:endParaRPr lang="en-US" altLang="ko-KR" sz="1400" b="1">
              <a:solidFill>
                <a:srgbClr val="0b4877"/>
              </a:solidFill>
            </a:endParaRPr>
          </a:p>
          <a:p>
            <a:pPr algn="ctr">
              <a:defRPr/>
            </a:pPr>
            <a:r>
              <a:rPr lang="en-US" altLang="ko-KR" sz="1400" b="1">
                <a:solidFill>
                  <a:srgbClr val="0b4877"/>
                </a:solidFill>
              </a:rPr>
              <a:t>Classifier</a:t>
            </a:r>
            <a:endParaRPr lang="en-US" altLang="ko-KR" sz="1400">
              <a:solidFill>
                <a:srgbClr val="0b487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800" b="1">
                <a:solidFill>
                  <a:prstClr val="white"/>
                </a:solidFill>
              </a:rPr>
              <a:t>35600</a:t>
            </a:r>
            <a:r>
              <a:rPr lang="ko-KR" altLang="en-US" sz="2800" b="1">
                <a:solidFill>
                  <a:prstClr val="white"/>
                </a:solidFill>
              </a:rPr>
              <a:t>개의 평지 데이터 사용 결과</a:t>
            </a:r>
            <a:endParaRPr lang="ko-KR" altLang="en-US" sz="2800" b="1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white"/>
                </a:solidFill>
              </a:rPr>
              <a:t>데이터 하나당 </a:t>
            </a:r>
            <a:r>
              <a:rPr lang="en-US" altLang="ko-KR" sz="1200">
                <a:solidFill>
                  <a:prstClr val="white"/>
                </a:solidFill>
              </a:rPr>
              <a:t>1000</a:t>
            </a:r>
            <a:r>
              <a:rPr lang="ko-KR" altLang="en-US" sz="1200">
                <a:solidFill>
                  <a:prstClr val="white"/>
                </a:solidFill>
              </a:rPr>
              <a:t>개의 데이터를 사용</a:t>
            </a:r>
            <a:endParaRPr lang="en-US" altLang="ko-KR" sz="1200">
              <a:solidFill>
                <a:prstClr val="white"/>
              </a:solidFill>
            </a:endParaRPr>
          </a:p>
        </p:txBody>
      </p:sp>
      <p:graphicFrame>
        <p:nvGraphicFramePr>
          <p:cNvPr id="16" name="차트 15"/>
          <p:cNvGraphicFramePr/>
          <p:nvPr/>
        </p:nvGraphicFramePr>
        <p:xfrm>
          <a:off x="1163994" y="2287801"/>
          <a:ext cx="9864012" cy="3900196"/>
        </p:xfrm>
        <a:graphic>
          <a:graphicData uri="http://schemas.openxmlformats.org/drawingml/2006/chart">
            <c:chart r:id="rId2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653075" y="5988697"/>
            <a:ext cx="1399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rgbClr val="0b4877"/>
                </a:solidFill>
              </a:rPr>
              <a:t>Dummy</a:t>
            </a:r>
            <a:endParaRPr lang="en-US" altLang="ko-KR" sz="1400" b="1">
              <a:solidFill>
                <a:srgbClr val="0b4877"/>
              </a:solidFill>
            </a:endParaRPr>
          </a:p>
          <a:p>
            <a:pPr algn="ctr">
              <a:defRPr/>
            </a:pPr>
            <a:r>
              <a:rPr lang="en-US" altLang="ko-KR" sz="1400" b="1">
                <a:solidFill>
                  <a:srgbClr val="0b4877"/>
                </a:solidFill>
              </a:rPr>
              <a:t>Classifier</a:t>
            </a:r>
            <a:endParaRPr lang="en-US" altLang="ko-KR" sz="1400">
              <a:solidFill>
                <a:srgbClr val="0b4877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41750" y="6028264"/>
            <a:ext cx="14991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rgbClr val="0b4877"/>
                </a:solidFill>
              </a:rPr>
              <a:t>RandomForestClassifier</a:t>
            </a:r>
            <a:endParaRPr lang="en-US" altLang="ko-KR" sz="1400">
              <a:solidFill>
                <a:srgbClr val="0b4877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18283" y="5988697"/>
            <a:ext cx="1399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rgbClr val="0b4877"/>
                </a:solidFill>
              </a:rPr>
              <a:t>Kneighbors</a:t>
            </a:r>
            <a:endParaRPr lang="en-US" altLang="ko-KR" sz="1400" b="1">
              <a:solidFill>
                <a:srgbClr val="0b4877"/>
              </a:solidFill>
            </a:endParaRPr>
          </a:p>
          <a:p>
            <a:pPr algn="ctr">
              <a:defRPr/>
            </a:pPr>
            <a:r>
              <a:rPr lang="en-US" altLang="ko-KR" sz="1400" b="1">
                <a:solidFill>
                  <a:srgbClr val="0b4877"/>
                </a:solidFill>
              </a:rPr>
              <a:t>Classifier</a:t>
            </a:r>
            <a:endParaRPr lang="en-US" altLang="ko-KR" sz="1400">
              <a:solidFill>
                <a:srgbClr val="0b4877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41487" y="6028264"/>
            <a:ext cx="17137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rgbClr val="0b4877"/>
                </a:solidFill>
              </a:rPr>
              <a:t>TimeSeriesForestClassifier</a:t>
            </a:r>
            <a:endParaRPr lang="en-US" altLang="ko-KR" sz="1400">
              <a:solidFill>
                <a:srgbClr val="0b4877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223015" y="5980625"/>
            <a:ext cx="13995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rgbClr val="0b4877"/>
                </a:solidFill>
              </a:rPr>
              <a:t>Kneighbors</a:t>
            </a:r>
            <a:endParaRPr lang="en-US" altLang="ko-KR" sz="1400" b="1">
              <a:solidFill>
                <a:srgbClr val="0b4877"/>
              </a:solidFill>
            </a:endParaRPr>
          </a:p>
          <a:p>
            <a:pPr algn="ctr">
              <a:defRPr/>
            </a:pPr>
            <a:r>
              <a:rPr lang="en-US" altLang="ko-KR" sz="1400" b="1">
                <a:solidFill>
                  <a:srgbClr val="0b4877"/>
                </a:solidFill>
              </a:rPr>
              <a:t>TimeSeries</a:t>
            </a:r>
            <a:endParaRPr lang="en-US" altLang="ko-KR" sz="1400" b="1">
              <a:solidFill>
                <a:srgbClr val="0b4877"/>
              </a:solidFill>
            </a:endParaRPr>
          </a:p>
          <a:p>
            <a:pPr algn="ctr">
              <a:defRPr/>
            </a:pPr>
            <a:r>
              <a:rPr lang="en-US" altLang="ko-KR" sz="1400" b="1">
                <a:solidFill>
                  <a:srgbClr val="0b4877"/>
                </a:solidFill>
              </a:rPr>
              <a:t>Classifier</a:t>
            </a:r>
            <a:endParaRPr lang="en-US" altLang="ko-KR" sz="1400">
              <a:solidFill>
                <a:srgbClr val="0b4877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64000" y="1180525"/>
            <a:ext cx="6264000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0b4877"/>
                </a:solidFill>
              </a:rPr>
              <a:t>시작위치를 랜덤으로 지정하여 같은 데이터 안에서 </a:t>
            </a:r>
            <a:endParaRPr lang="ko-KR" altLang="en-US" sz="1600">
              <a:solidFill>
                <a:srgbClr val="0b4877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0b4877"/>
                </a:solidFill>
              </a:rPr>
              <a:t>다른 데이터를 추출하여</a:t>
            </a:r>
            <a:r>
              <a:rPr lang="en-US" altLang="ko-KR" sz="1600">
                <a:solidFill>
                  <a:srgbClr val="0b4877"/>
                </a:solidFill>
              </a:rPr>
              <a:t> </a:t>
            </a:r>
            <a:r>
              <a:rPr lang="ko-KR" altLang="en-US" sz="1600">
                <a:solidFill>
                  <a:srgbClr val="0b4877"/>
                </a:solidFill>
              </a:rPr>
              <a:t>데이터의 양을 증가 시킴</a:t>
            </a:r>
            <a:r>
              <a:rPr lang="en-US" altLang="ko-KR" sz="1600">
                <a:solidFill>
                  <a:srgbClr val="0b4877"/>
                </a:solidFill>
              </a:rPr>
              <a:t>.</a:t>
            </a:r>
            <a:endParaRPr lang="en-US" altLang="ko-KR" sz="1600">
              <a:solidFill>
                <a:srgbClr val="0b487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>
                <a:solidFill>
                  <a:prstClr val="white"/>
                </a:solidFill>
              </a:rPr>
              <a:t>딥러닝 모델 적용 결과</a:t>
            </a:r>
            <a:endParaRPr lang="en-US" altLang="ko-KR" sz="2800" b="1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52112" y="1918252"/>
            <a:ext cx="2471933" cy="37631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1470" t="36380" r="36410" b="23480"/>
          <a:stretch>
            <a:fillRect/>
          </a:stretch>
        </p:blipFill>
        <p:spPr>
          <a:xfrm>
            <a:off x="267955" y="2623928"/>
            <a:ext cx="4348860" cy="30574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31390" t="32320" r="35520" b="31300"/>
          <a:stretch>
            <a:fillRect/>
          </a:stretch>
        </p:blipFill>
        <p:spPr>
          <a:xfrm>
            <a:off x="4823898" y="2623928"/>
            <a:ext cx="4421131" cy="305744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93508" y="5145741"/>
            <a:ext cx="482139" cy="457199"/>
          </a:xfrm>
          <a:prstGeom prst="rect">
            <a:avLst/>
          </a:prstGeom>
          <a:noFill/>
          <a:ln w="38100">
            <a:solidFill>
              <a:srgbClr val="ef74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9525">
                <a:solidFill>
                  <a:srgbClr val="ef746f"/>
                </a:solidFill>
              </a:ln>
              <a:noFill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18729" y="2980766"/>
            <a:ext cx="555812" cy="515469"/>
          </a:xfrm>
          <a:prstGeom prst="rect">
            <a:avLst/>
          </a:prstGeom>
          <a:noFill/>
          <a:ln w="38100">
            <a:solidFill>
              <a:srgbClr val="ef74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9525">
                <a:solidFill>
                  <a:srgbClr val="ef746f"/>
                </a:solidFill>
              </a:ln>
              <a:noFill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4209" y="5925670"/>
            <a:ext cx="2196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b4877"/>
                </a:solidFill>
              </a:rPr>
              <a:t>정확도 변화 그래프</a:t>
            </a:r>
            <a:endParaRPr lang="ko-KR" altLang="en-US">
              <a:solidFill>
                <a:srgbClr val="0b487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36287" y="5925670"/>
            <a:ext cx="2196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b4877"/>
                </a:solidFill>
              </a:rPr>
              <a:t>손실값 변화 그래프</a:t>
            </a:r>
            <a:endParaRPr lang="ko-KR" altLang="en-US">
              <a:solidFill>
                <a:srgbClr val="0b4877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60770" y="5925670"/>
            <a:ext cx="1454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0b4877"/>
                </a:solidFill>
              </a:rPr>
              <a:t>모델 흐름도</a:t>
            </a:r>
            <a:endParaRPr lang="ko-KR" altLang="en-US">
              <a:solidFill>
                <a:srgbClr val="0b487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"/>
          <p:cNvSpPr/>
          <p:nvPr/>
        </p:nvSpPr>
        <p:spPr>
          <a:xfrm>
            <a:off x="6429373" y="3195636"/>
            <a:ext cx="3219450" cy="1828800"/>
          </a:xfrm>
          <a:prstGeom prst="rect">
            <a:avLst/>
          </a:prstGeom>
          <a:solidFill>
            <a:schemeClr val="lt1">
              <a:alpha val="100000"/>
            </a:schemeClr>
          </a:solidFill>
          <a:ln w="12700" cap="flat" cmpd="sng" algn="ctr">
            <a:solidFill>
              <a:schemeClr val="dk1">
                <a:alpha val="100000"/>
              </a:scheme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"/>
          <p:cNvSpPr/>
          <p:nvPr/>
        </p:nvSpPr>
        <p:spPr>
          <a:xfrm>
            <a:off x="1590675" y="3195637"/>
            <a:ext cx="3219450" cy="1828800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>
                <a:solidFill>
                  <a:prstClr val="white"/>
                </a:solidFill>
              </a:rPr>
              <a:t>결론 및 제한사항</a:t>
            </a:r>
            <a:endParaRPr lang="ko-KR" altLang="en-US" sz="2800" b="1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49058" y="3679674"/>
            <a:ext cx="2510677" cy="852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>
                <a:solidFill>
                  <a:srgbClr val="0b4877"/>
                </a:solidFill>
              </a:rPr>
              <a:t>지도학습 </a:t>
            </a:r>
            <a:r>
              <a:rPr lang="en-US" altLang="ko-KR" sz="2500">
                <a:solidFill>
                  <a:srgbClr val="0b4877"/>
                </a:solidFill>
              </a:rPr>
              <a:t>:</a:t>
            </a:r>
            <a:r>
              <a:rPr lang="ko-KR" altLang="en-US" sz="2500">
                <a:solidFill>
                  <a:srgbClr val="0b4877"/>
                </a:solidFill>
              </a:rPr>
              <a:t> </a:t>
            </a:r>
            <a:r>
              <a:rPr lang="en-US" altLang="ko-KR" sz="2500">
                <a:solidFill>
                  <a:srgbClr val="0b4877"/>
                </a:solidFill>
              </a:rPr>
              <a:t>98%</a:t>
            </a:r>
            <a:endParaRPr lang="en-US" altLang="ko-KR" sz="2500">
              <a:solidFill>
                <a:srgbClr val="0b4877"/>
              </a:solidFill>
            </a:endParaRPr>
          </a:p>
          <a:p>
            <a:pPr lvl="0">
              <a:defRPr/>
            </a:pPr>
            <a:r>
              <a:rPr lang="ko-KR" altLang="en-US" sz="2500">
                <a:solidFill>
                  <a:srgbClr val="0b4877"/>
                </a:solidFill>
              </a:rPr>
              <a:t>딥러닝 </a:t>
            </a:r>
            <a:r>
              <a:rPr lang="en-US" altLang="ko-KR" sz="2500">
                <a:solidFill>
                  <a:srgbClr val="0b4877"/>
                </a:solidFill>
              </a:rPr>
              <a:t>:</a:t>
            </a:r>
            <a:r>
              <a:rPr lang="ko-KR" altLang="en-US" sz="2500">
                <a:solidFill>
                  <a:srgbClr val="0b4877"/>
                </a:solidFill>
              </a:rPr>
              <a:t> </a:t>
            </a:r>
            <a:r>
              <a:rPr lang="en-US" altLang="ko-KR" sz="2500">
                <a:solidFill>
                  <a:srgbClr val="0b4877"/>
                </a:solidFill>
              </a:rPr>
              <a:t>99%</a:t>
            </a:r>
            <a:endParaRPr lang="en-US" altLang="ko-KR" sz="2500">
              <a:solidFill>
                <a:srgbClr val="0b487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2111" y="3911525"/>
            <a:ext cx="2929777" cy="468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>
                <a:solidFill>
                  <a:srgbClr val="ff0000"/>
                </a:solidFill>
              </a:rPr>
              <a:t>비지도학습 연구</a:t>
            </a:r>
            <a:endParaRPr lang="ko-KR" altLang="en-US" sz="2500">
              <a:solidFill>
                <a:srgbClr val="ff0000"/>
              </a:solidFill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6962777" y="2185986"/>
            <a:ext cx="2047875" cy="60293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 b="1">
                <a:solidFill>
                  <a:schemeClr val="dk1"/>
                </a:solidFill>
              </a:rPr>
              <a:t>제한사항</a:t>
            </a:r>
            <a:endParaRPr lang="ko-KR" altLang="en-US" sz="3400" b="1">
              <a:solidFill>
                <a:schemeClr val="dk1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2162175" y="2185986"/>
            <a:ext cx="2047875" cy="6029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결론</a:t>
            </a:r>
            <a:endParaRPr xmlns:mc="http://schemas.openxmlformats.org/markup-compatibility/2006" xmlns:hp="http://schemas.haansoft.com/office/presentation/8.0" kumimoji="0" lang="ko-KR" altLang="en-US" sz="34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"/>
          <p:cNvSpPr txBox="1"/>
          <p:nvPr/>
        </p:nvSpPr>
        <p:spPr>
          <a:xfrm>
            <a:off x="946942" y="744854"/>
            <a:ext cx="5149058" cy="99631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6000">
                <a:latin typeface="배달의민족 도현"/>
                <a:ea typeface="배달의민족 도현"/>
              </a:rPr>
              <a:t>Freshman</a:t>
            </a:r>
            <a:endParaRPr lang="en-US" altLang="ko-KR" sz="6000">
              <a:latin typeface="배달의민족 도현"/>
              <a:ea typeface="배달의민족 도현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1481134" y="3107055"/>
            <a:ext cx="5149058" cy="10058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배달의민족 도현"/>
                <a:ea typeface="배달의민족 도현"/>
              </a:rPr>
              <a:t>Junior</a:t>
            </a:r>
            <a:endParaRPr xmlns:mc="http://schemas.openxmlformats.org/markup-compatibility/2006" xmlns:hp="http://schemas.haansoft.com/office/presentation/8.0" kumimoji="0" lang="en-US" altLang="ko-KR" sz="6000" b="0" i="0" u="none" strike="noStrike" kern="1200" cap="none" spc="0" normalizeH="0" baseline="0" mc:Ignorable="hp" hp:hslEmbossed="0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6548434" y="4259580"/>
            <a:ext cx="5149058" cy="10058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배달의민족 도현"/>
                <a:ea typeface="배달의민족 도현"/>
              </a:rPr>
              <a:t>Senior</a:t>
            </a:r>
            <a:endParaRPr xmlns:mc="http://schemas.openxmlformats.org/markup-compatibility/2006" xmlns:hp="http://schemas.haansoft.com/office/presentation/8.0" kumimoji="0" lang="en-US" altLang="ko-KR" sz="6000" b="0" i="0" u="none" strike="noStrike" kern="1200" cap="none" spc="0" normalizeH="0" baseline="0" mc:Ignorable="hp" hp:hslEmbossed="0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2195510" y="5297805"/>
            <a:ext cx="5149058" cy="10058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배달의민족 도현"/>
                <a:ea typeface="배달의민족 도현"/>
              </a:rPr>
              <a:t>Alumni</a:t>
            </a:r>
            <a:endParaRPr xmlns:mc="http://schemas.openxmlformats.org/markup-compatibility/2006" xmlns:hp="http://schemas.haansoft.com/office/presentation/8.0" kumimoji="0" lang="en-US" altLang="ko-KR" sz="6000" b="0" i="0" u="none" strike="noStrike" kern="1200" cap="none" spc="0" normalizeH="0" baseline="0" mc:Ignorable="hp" hp:hslEmbossed="0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6262684" y="2040255"/>
            <a:ext cx="5149060" cy="10058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배달의민족 도현"/>
                <a:ea typeface="배달의민족 도현"/>
              </a:rPr>
              <a:t>Sophomore</a:t>
            </a:r>
            <a:endParaRPr xmlns:mc="http://schemas.openxmlformats.org/markup-compatibility/2006" xmlns:hp="http://schemas.haansoft.com/office/presentation/8.0" kumimoji="0" lang="en-US" altLang="ko-KR" sz="6000" b="0" i="0" u="none" strike="noStrike" kern="1200" cap="none" spc="0" normalizeH="0" baseline="0" mc:Ignorable="hp" hp:hslEmbossed="0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1" animBg="1"/>
      <p:bldP spid="29" grpId="2" animBg="1"/>
      <p:bldP spid="30" grpId="3" animBg="1"/>
      <p:bldP spid="31" grpId="4" animBg="1"/>
    </p:bld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 b="1">
              <a:solidFill>
                <a:prstClr val="white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2645387" y="3027679"/>
            <a:ext cx="6901226" cy="8026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여러분</a:t>
            </a:r>
            <a:r>
              <a:rPr xmlns:mc="http://schemas.openxmlformats.org/markup-compatibility/2006" xmlns:hp="http://schemas.haansoft.com/office/presentation/8.0" kumimoji="0" lang="en-US" altLang="ko-KR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고생하셨습니다</a:t>
            </a:r>
            <a:r>
              <a:rPr xmlns:mc="http://schemas.openxmlformats.org/markup-compatibility/2006" xmlns:hp="http://schemas.haansoft.com/office/presentation/8.0" kumimoji="0" lang="en-US" altLang="ko-KR" sz="4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47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>
                <a:solidFill>
                  <a:prstClr val="white"/>
                </a:solidFill>
              </a:rPr>
              <a:t>데이터 수집</a:t>
            </a:r>
            <a:endParaRPr lang="ko-KR" altLang="en-US" sz="2800" b="1">
              <a:solidFill>
                <a:prstClr val="white"/>
              </a:solidFill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857249" y="1624744"/>
            <a:ext cx="4432789" cy="161185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500" b="1"/>
              <a:t>실험 참가 인원</a:t>
            </a:r>
            <a:endParaRPr lang="ko-KR" altLang="en-US" sz="2500" b="1"/>
          </a:p>
          <a:p>
            <a:pPr>
              <a:defRPr/>
            </a:pPr>
            <a:r>
              <a:rPr lang="en-US" altLang="ko-KR" sz="2500"/>
              <a:t>-</a:t>
            </a:r>
            <a:r>
              <a:rPr lang="ko-KR" altLang="en-US" sz="2500"/>
              <a:t> 여학생 </a:t>
            </a:r>
            <a:r>
              <a:rPr lang="en-US" altLang="ko-KR" sz="2500"/>
              <a:t>25</a:t>
            </a:r>
            <a:r>
              <a:rPr lang="ko-KR" altLang="en-US" sz="2500"/>
              <a:t>명</a:t>
            </a:r>
            <a:endParaRPr lang="ko-KR" altLang="en-US" sz="2500"/>
          </a:p>
          <a:p>
            <a:pPr>
              <a:defRPr/>
            </a:pPr>
            <a:r>
              <a:rPr lang="en-US" altLang="ko-KR" sz="2500"/>
              <a:t>-</a:t>
            </a:r>
            <a:r>
              <a:rPr lang="ko-KR" altLang="en-US" sz="2500"/>
              <a:t> 남학생 </a:t>
            </a:r>
            <a:r>
              <a:rPr lang="en-US" altLang="ko-KR" sz="2500"/>
              <a:t>20</a:t>
            </a:r>
            <a:r>
              <a:rPr lang="ko-KR" altLang="en-US" sz="2500"/>
              <a:t>명</a:t>
            </a:r>
            <a:endParaRPr lang="ko-KR" altLang="en-US" sz="2500"/>
          </a:p>
          <a:p>
            <a:pPr>
              <a:defRPr/>
            </a:pPr>
            <a:r>
              <a:rPr lang="en-US" altLang="ko-KR" sz="2500"/>
              <a:t>-</a:t>
            </a:r>
            <a:r>
              <a:rPr lang="ko-KR" altLang="en-US" sz="2500"/>
              <a:t> 총 </a:t>
            </a:r>
            <a:r>
              <a:rPr lang="en-US" altLang="ko-KR" sz="2500"/>
              <a:t>45</a:t>
            </a:r>
            <a:r>
              <a:rPr lang="ko-KR" altLang="en-US" sz="2500"/>
              <a:t>명의 데이터</a:t>
            </a:r>
            <a:endParaRPr lang="ko-KR" altLang="en-US" sz="250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58481" y="3429000"/>
            <a:ext cx="1190751" cy="200939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30689" y="3444179"/>
            <a:ext cx="1230513" cy="20585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096000" y="1400560"/>
            <a:ext cx="3159956" cy="4336767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>
                <a:solidFill>
                  <a:prstClr val="white"/>
                </a:solidFill>
              </a:rPr>
              <a:t>데이터 측정</a:t>
            </a:r>
            <a:endParaRPr lang="ko-KR" altLang="en-US" sz="2800" b="1">
              <a:solidFill>
                <a:prstClr val="white"/>
              </a:solidFill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734080" y="1989826"/>
            <a:ext cx="3857374" cy="350879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800" b="1"/>
              <a:t>실험 코스</a:t>
            </a:r>
            <a:endParaRPr lang="ko-KR" altLang="en-US" sz="2800" b="1"/>
          </a:p>
          <a:p>
            <a:pPr>
              <a:defRPr/>
            </a:pPr>
            <a:r>
              <a:rPr lang="en-US" altLang="ko-KR" sz="2800"/>
              <a:t>1.</a:t>
            </a:r>
            <a:r>
              <a:rPr lang="ko-KR" altLang="en-US" sz="2800"/>
              <a:t> 오르막 오르기</a:t>
            </a:r>
            <a:endParaRPr lang="ko-KR" altLang="en-US" sz="2800"/>
          </a:p>
          <a:p>
            <a:pPr>
              <a:defRPr/>
            </a:pPr>
            <a:r>
              <a:rPr lang="en-US" altLang="ko-KR" sz="2800"/>
              <a:t>2.</a:t>
            </a:r>
            <a:r>
              <a:rPr lang="ko-KR" altLang="en-US" sz="2800"/>
              <a:t> 계단 내려오기</a:t>
            </a:r>
            <a:endParaRPr lang="ko-KR" altLang="en-US" sz="2800"/>
          </a:p>
          <a:p>
            <a:pPr>
              <a:defRPr/>
            </a:pPr>
            <a:r>
              <a:rPr lang="en-US" altLang="ko-KR" sz="2800"/>
              <a:t>3.</a:t>
            </a:r>
            <a:r>
              <a:rPr lang="ko-KR" altLang="en-US" sz="2800"/>
              <a:t> </a:t>
            </a:r>
            <a:r>
              <a:rPr lang="ko-KR" altLang="en-US" sz="2800">
                <a:solidFill>
                  <a:srgbClr val="0000ff"/>
                </a:solidFill>
              </a:rPr>
              <a:t>평지 걷기</a:t>
            </a:r>
            <a:endParaRPr lang="ko-KR" altLang="en-US" sz="2800"/>
          </a:p>
          <a:p>
            <a:pPr>
              <a:defRPr/>
            </a:pPr>
            <a:r>
              <a:rPr lang="en-US" altLang="ko-KR" sz="2800"/>
              <a:t>4.</a:t>
            </a:r>
            <a:r>
              <a:rPr lang="ko-KR" altLang="en-US" sz="2800"/>
              <a:t> 내리막길 내려오기</a:t>
            </a:r>
            <a:endParaRPr lang="ko-KR" altLang="en-US" sz="2800"/>
          </a:p>
          <a:p>
            <a:pPr>
              <a:defRPr/>
            </a:pPr>
            <a:r>
              <a:rPr lang="en-US" altLang="ko-KR" sz="2800"/>
              <a:t>5.</a:t>
            </a:r>
            <a:r>
              <a:rPr lang="ko-KR" altLang="en-US" sz="2800"/>
              <a:t> </a:t>
            </a:r>
            <a:r>
              <a:rPr lang="ko-KR" altLang="en-US" sz="2800">
                <a:solidFill>
                  <a:srgbClr val="0000ff"/>
                </a:solidFill>
              </a:rPr>
              <a:t>평지 걷기</a:t>
            </a:r>
            <a:endParaRPr lang="ko-KR" altLang="en-US" sz="2800"/>
          </a:p>
          <a:p>
            <a:pPr>
              <a:defRPr/>
            </a:pPr>
            <a:r>
              <a:rPr lang="en-US" altLang="ko-KR" sz="2800"/>
              <a:t>6.</a:t>
            </a:r>
            <a:r>
              <a:rPr lang="ko-KR" altLang="en-US" sz="2800"/>
              <a:t> 계단 올라오기</a:t>
            </a:r>
            <a:endParaRPr lang="ko-KR" altLang="en-US" sz="2800"/>
          </a:p>
          <a:p>
            <a:pPr>
              <a:defRPr/>
            </a:pPr>
            <a:r>
              <a:rPr lang="en-US" altLang="ko-KR" sz="2800"/>
              <a:t>7.</a:t>
            </a:r>
            <a:r>
              <a:rPr lang="ko-KR" altLang="en-US" sz="2800"/>
              <a:t> 도착지점까지 걷기</a:t>
            </a:r>
            <a:endParaRPr lang="ko-KR" altLang="en-US" sz="2800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30090" y="1464468"/>
            <a:ext cx="7185659" cy="476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>
                <a:solidFill>
                  <a:prstClr val="white"/>
                </a:solidFill>
              </a:rPr>
              <a:t>데이터 측정 도구</a:t>
            </a:r>
            <a:endParaRPr lang="ko-KR" altLang="en-US" sz="2800" b="1">
              <a:solidFill>
                <a:prstClr val="white"/>
              </a:solidFill>
            </a:endParaRPr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3145" y="2075835"/>
            <a:ext cx="4536062" cy="314289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02445" y="2078850"/>
            <a:ext cx="3600400" cy="27003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"/>
          <p:cNvSpPr txBox="1"/>
          <p:nvPr/>
        </p:nvSpPr>
        <p:spPr>
          <a:xfrm>
            <a:off x="2801937" y="5423297"/>
            <a:ext cx="1825625" cy="36599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노인체험복</a:t>
            </a: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7971235" y="5145485"/>
            <a:ext cx="2361406" cy="3675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노트북</a:t>
            </a:r>
            <a:r>
              <a:rPr lang="en-US" altLang="ko-KR"/>
              <a:t>,</a:t>
            </a:r>
            <a:r>
              <a:rPr lang="ko-KR" altLang="en-US"/>
              <a:t> 스마트폰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>
                <a:solidFill>
                  <a:prstClr val="white"/>
                </a:solidFill>
              </a:rPr>
              <a:t>데이터 수집</a:t>
            </a:r>
            <a:r>
              <a:rPr lang="en-US" altLang="ko-KR" sz="2800" b="1">
                <a:solidFill>
                  <a:prstClr val="white"/>
                </a:solidFill>
              </a:rPr>
              <a:t>/</a:t>
            </a:r>
            <a:r>
              <a:rPr lang="ko-KR" altLang="en-US" sz="2800" b="1">
                <a:solidFill>
                  <a:prstClr val="white"/>
                </a:solidFill>
              </a:rPr>
              <a:t>측정 제한사항 및 해결방안</a:t>
            </a:r>
            <a:endParaRPr lang="ko-KR" altLang="en-US" sz="2800" b="1">
              <a:solidFill>
                <a:prstClr val="white"/>
              </a:solidFill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1058740" y="2155946"/>
            <a:ext cx="4341203" cy="199504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500" b="1"/>
              <a:t>-</a:t>
            </a:r>
            <a:r>
              <a:rPr lang="ko-KR" altLang="en-US" sz="2500" b="1"/>
              <a:t> 스마트폰 제한</a:t>
            </a:r>
            <a:endParaRPr lang="ko-KR" altLang="en-US" sz="2500" b="1"/>
          </a:p>
          <a:p>
            <a:pPr>
              <a:defRPr/>
            </a:pPr>
            <a:endParaRPr lang="ko-KR" altLang="en-US" sz="2500" b="1"/>
          </a:p>
          <a:p>
            <a:pPr>
              <a:defRPr/>
            </a:pPr>
            <a:r>
              <a:rPr lang="en-US" altLang="ko-KR" sz="2500" b="1"/>
              <a:t>-</a:t>
            </a:r>
            <a:r>
              <a:rPr lang="ko-KR" altLang="en-US" sz="2500" b="1"/>
              <a:t> 노인체험복 착용 시 제한</a:t>
            </a:r>
            <a:endParaRPr lang="ko-KR" altLang="en-US" sz="2500" b="1"/>
          </a:p>
          <a:p>
            <a:pPr>
              <a:defRPr/>
            </a:pPr>
            <a:endParaRPr lang="ko-KR" altLang="en-US" sz="2500" b="1"/>
          </a:p>
          <a:p>
            <a:pPr>
              <a:defRPr/>
            </a:pPr>
            <a:r>
              <a:rPr lang="en-US" altLang="ko-KR" sz="2500" b="1"/>
              <a:t>-</a:t>
            </a:r>
            <a:r>
              <a:rPr lang="ko-KR" altLang="en-US" sz="2500" b="1"/>
              <a:t> 데이터 크기에 따른 제한</a:t>
            </a:r>
            <a:endParaRPr lang="ko-KR" altLang="en-US" sz="2500" b="1"/>
          </a:p>
        </p:txBody>
      </p:sp>
      <p:sp>
        <p:nvSpPr>
          <p:cNvPr id="7" name=""/>
          <p:cNvSpPr txBox="1"/>
          <p:nvPr/>
        </p:nvSpPr>
        <p:spPr>
          <a:xfrm>
            <a:off x="1254249" y="4624937"/>
            <a:ext cx="4341204" cy="36627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코로나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19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 바이러스로 인한 방역대책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>
                <a:solidFill>
                  <a:prstClr val="white"/>
                </a:solidFill>
              </a:rPr>
              <a:t>데이터 형식</a:t>
            </a:r>
            <a:endParaRPr lang="ko-KR" altLang="en-US" sz="2800" b="1">
              <a:solidFill>
                <a:prstClr val="white"/>
              </a:solidFill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2908410" y="1474193"/>
            <a:ext cx="6375180" cy="4995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700" b="1"/>
              <a:t>App</a:t>
            </a:r>
            <a:r>
              <a:rPr lang="ko-KR" altLang="en-US" sz="2700" b="1"/>
              <a:t>을</a:t>
            </a:r>
            <a:r>
              <a:rPr lang="en-US" altLang="ko-KR" sz="2700" b="1"/>
              <a:t> </a:t>
            </a:r>
            <a:r>
              <a:rPr lang="ko-KR" altLang="en-US" sz="2700" b="1"/>
              <a:t>통해 </a:t>
            </a:r>
            <a:r>
              <a:rPr lang="en-US" altLang="ko-KR" sz="2700" b="1"/>
              <a:t>Firebase</a:t>
            </a:r>
            <a:r>
              <a:rPr lang="ko-KR" altLang="en-US" sz="2700" b="1"/>
              <a:t>에 저장된 데이터</a:t>
            </a:r>
            <a:endParaRPr lang="ko-KR" altLang="en-US" sz="2700" b="1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98867" y="2479302"/>
            <a:ext cx="3794265" cy="35635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>
                <a:solidFill>
                  <a:prstClr val="white"/>
                </a:solidFill>
              </a:rPr>
              <a:t>기존 데이터 변환 방식</a:t>
            </a:r>
            <a:endParaRPr lang="ko-KR" altLang="en-US" sz="2800" b="1">
              <a:solidFill>
                <a:prstClr val="white"/>
              </a:solidFill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1385381" y="1578106"/>
            <a:ext cx="5432004" cy="42023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200" b="1"/>
              <a:t>1</a:t>
            </a:r>
            <a:r>
              <a:rPr lang="ko-KR" altLang="en-US" sz="2200" b="1"/>
              <a:t>학기 창의적종합설계 데이터 변환 방식</a:t>
            </a:r>
            <a:endParaRPr lang="ko-KR" altLang="en-US" sz="2200" b="1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36247" y="2446179"/>
            <a:ext cx="2309971" cy="3094489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1879202" y="5805884"/>
            <a:ext cx="2004219" cy="3644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10</a:t>
            </a:r>
            <a:r>
              <a:rPr lang="ko-KR" altLang="en-US"/>
              <a:t>개의 </a:t>
            </a:r>
            <a:r>
              <a:rPr lang="en-US" altLang="ko-KR"/>
              <a:t>csv </a:t>
            </a:r>
            <a:r>
              <a:rPr lang="ko-KR" altLang="en-US"/>
              <a:t>파일</a:t>
            </a: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7113983" y="5819379"/>
            <a:ext cx="2375695" cy="3652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AbnormalGait1.csv</a:t>
            </a:r>
            <a:endParaRPr lang="en-US" altLang="ko-KR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57165" y="2506980"/>
            <a:ext cx="5458754" cy="162687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74944" y="4702703"/>
            <a:ext cx="5455762" cy="812272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7772400" y="3976686"/>
            <a:ext cx="895349" cy="57435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200"/>
              <a:t>. . .</a:t>
            </a:r>
            <a:endParaRPr lang="en-US" altLang="ko-KR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>
                <a:solidFill>
                  <a:prstClr val="white"/>
                </a:solidFill>
              </a:rPr>
              <a:t>이번 데이터 변환 방식</a:t>
            </a:r>
            <a:endParaRPr lang="ko-KR" altLang="en-US" sz="2800" b="1">
              <a:solidFill>
                <a:prstClr val="white"/>
              </a:solidFill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62688" y="1926900"/>
            <a:ext cx="6111609" cy="4182480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>
            <a:off x="1034444" y="1389460"/>
            <a:ext cx="5061556" cy="42394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200" b="1"/>
              <a:t>2</a:t>
            </a:r>
            <a:r>
              <a:rPr lang="ko-KR" altLang="en-US" sz="2200" b="1"/>
              <a:t>학기 졸업프로젝트 데이터 변환 방식</a:t>
            </a:r>
            <a:endParaRPr lang="ko-KR" altLang="en-US" sz="2200" b="1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3010" y="2537460"/>
            <a:ext cx="2240280" cy="3022911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1204514" y="5840015"/>
            <a:ext cx="3115469" cy="358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전처리</a:t>
            </a:r>
            <a:r>
              <a:rPr lang="en-US" altLang="ko-KR"/>
              <a:t>.csv </a:t>
            </a:r>
            <a:r>
              <a:rPr lang="ko-KR" altLang="en-US"/>
              <a:t>파일 관리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e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b4877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b="1">
                <a:solidFill>
                  <a:prstClr val="white"/>
                </a:solidFill>
              </a:rPr>
              <a:t>데이터 전처리 요구사항</a:t>
            </a:r>
            <a:endParaRPr lang="ko-KR" altLang="en-US" sz="2800" b="1">
              <a:solidFill>
                <a:prstClr val="white"/>
              </a:solidFill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6991216" y="2047722"/>
            <a:ext cx="3698934" cy="45306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400" b="1"/>
              <a:t>평지 코스 데이터</a:t>
            </a:r>
            <a:endParaRPr lang="ko-KR" altLang="en-US" sz="2400" b="1"/>
          </a:p>
        </p:txBody>
      </p:sp>
      <p:sp>
        <p:nvSpPr>
          <p:cNvPr id="7" name=""/>
          <p:cNvSpPr txBox="1"/>
          <p:nvPr/>
        </p:nvSpPr>
        <p:spPr>
          <a:xfrm>
            <a:off x="497613" y="1936300"/>
            <a:ext cx="2992120" cy="4525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전체 코스 데이터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1952" y="2960429"/>
            <a:ext cx="5594048" cy="2113879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>
            <a:off x="6919174" y="3030952"/>
            <a:ext cx="4910304" cy="7961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300"/>
              <a:t>실험</a:t>
            </a:r>
            <a:r>
              <a:rPr lang="en-US" altLang="ko-KR" sz="2300"/>
              <a:t> </a:t>
            </a:r>
            <a:r>
              <a:rPr lang="ko-KR" altLang="en-US" sz="2300"/>
              <a:t>코스 </a:t>
            </a:r>
            <a:r>
              <a:rPr lang="en-US" altLang="ko-KR" sz="2300"/>
              <a:t>3</a:t>
            </a:r>
            <a:r>
              <a:rPr lang="ko-KR" altLang="en-US" sz="2300"/>
              <a:t>번</a:t>
            </a:r>
            <a:r>
              <a:rPr lang="en-US" altLang="ko-KR" sz="2300"/>
              <a:t> :</a:t>
            </a:r>
            <a:r>
              <a:rPr lang="ko-KR" altLang="en-US" sz="2300"/>
              <a:t> </a:t>
            </a:r>
            <a:r>
              <a:rPr lang="ko-KR" altLang="en-US" sz="2300" b="1"/>
              <a:t>평지 걷기</a:t>
            </a:r>
            <a:endParaRPr lang="ko-KR" altLang="en-US" sz="2300" b="1"/>
          </a:p>
          <a:p>
            <a:pPr>
              <a:defRPr/>
            </a:pPr>
            <a:r>
              <a:rPr lang="ko-KR" altLang="en-US" sz="2300"/>
              <a:t>실험</a:t>
            </a:r>
            <a:r>
              <a:rPr lang="en-US" altLang="ko-KR" sz="2300"/>
              <a:t> </a:t>
            </a:r>
            <a:r>
              <a:rPr lang="ko-KR" altLang="en-US" sz="2300"/>
              <a:t>코스 </a:t>
            </a:r>
            <a:r>
              <a:rPr lang="en-US" altLang="ko-KR" sz="2300"/>
              <a:t>5</a:t>
            </a:r>
            <a:r>
              <a:rPr lang="ko-KR" altLang="en-US" sz="2300"/>
              <a:t>번</a:t>
            </a:r>
            <a:r>
              <a:rPr lang="en-US" altLang="ko-KR" sz="2300"/>
              <a:t> :</a:t>
            </a:r>
            <a:r>
              <a:rPr lang="ko-KR" altLang="en-US" sz="2300"/>
              <a:t> </a:t>
            </a:r>
            <a:r>
              <a:rPr lang="ko-KR" altLang="en-US" sz="2300" b="1"/>
              <a:t>평지 걷기</a:t>
            </a:r>
            <a:endParaRPr lang="ko-KR" altLang="en-US" sz="23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264</ep:Words>
  <ep:PresentationFormat>와이드스크린</ep:PresentationFormat>
  <ep:Paragraphs>104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2020-10-15T01:26:07.000</dcterms:created>
  <dc:creator>조현석</dc:creator>
  <cp:lastModifiedBy>eliot</cp:lastModifiedBy>
  <dcterms:modified xsi:type="dcterms:W3CDTF">2020-12-11T01:14:56.230</dcterms:modified>
  <cp:revision>90</cp:revision>
  <dc:title>PowerPoint 프레젠테이션</dc:title>
  <cp:version/>
</cp:coreProperties>
</file>